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presProps.xml" ContentType="application/vnd.openxmlformats-officedocument.presentationml.presProps+xml"/>
  <Override PartName="/ppt/media/image1.jpeg" ContentType="image/jpeg"/>
  <Override PartName="/ppt/media/image2.png" ContentType="image/png"/>
  <Override PartName="/ppt/media/image3.jpeg" ContentType="image/jpeg"/>
  <Override PartName="/ppt/media/image4.png" ContentType="image/png"/>
  <Override PartName="/ppt/media/image6.jpeg" ContentType="image/jpeg"/>
  <Override PartName="/ppt/media/image11.png" ContentType="image/png"/>
  <Override PartName="/ppt/media/image5.jpeg" ContentType="image/jpeg"/>
  <Override PartName="/ppt/media/image7.jpeg" ContentType="image/jpeg"/>
  <Override PartName="/ppt/media/image8.jpeg" ContentType="image/jpeg"/>
  <Override PartName="/ppt/media/image9.jpeg" ContentType="image/jpeg"/>
  <Override PartName="/ppt/media/image10.png" ContentType="image/png"/>
  <Override PartName="/ppt/media/image12.jpeg" ContentType="image/jpeg"/>
  <Override PartName="/ppt/media/image1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457200" y="6356520"/>
            <a:ext cx="2133360" cy="364680"/>
          </a:xfrm>
          <a:prstGeom prst="rect">
            <a:avLst/>
          </a:prstGeom>
          <a:noFill/>
          <a:ln w="0">
            <a:noFill/>
          </a:ln>
        </p:spPr>
        <p:txBody>
          <a:bodyPr anchor="ctr">
            <a:noAutofit/>
          </a:bodyPr>
          <a:p>
            <a:pPr>
              <a:lnSpc>
                <a:spcPct val="100000"/>
              </a:lnSpc>
            </a:pPr>
            <a:fld id="{EBA9D08E-AA88-4A62-A551-420D9F149B9C}" type="datetime">
              <a:rPr b="0" lang="en-US" sz="1200" spc="-1" strike="noStrike">
                <a:solidFill>
                  <a:srgbClr val="8b8b8b"/>
                </a:solidFill>
                <a:latin typeface="Calibri"/>
              </a:rPr>
              <a:t>2/2/22</a:t>
            </a:fld>
            <a:endParaRPr b="0" lang="en-IN" sz="1200" spc="-1" strike="noStrike">
              <a:latin typeface="Times New Roman"/>
            </a:endParaRPr>
          </a:p>
        </p:txBody>
      </p:sp>
      <p:sp>
        <p:nvSpPr>
          <p:cNvPr id="1" name="PlaceHolder 2"/>
          <p:cNvSpPr>
            <a:spLocks noGrp="1"/>
          </p:cNvSpPr>
          <p:nvPr>
            <p:ph type="ftr"/>
          </p:nvPr>
        </p:nvSpPr>
        <p:spPr>
          <a:xfrm>
            <a:off x="3124080" y="6356520"/>
            <a:ext cx="2895120" cy="364680"/>
          </a:xfrm>
          <a:prstGeom prst="rect">
            <a:avLst/>
          </a:prstGeom>
          <a:noFill/>
          <a:ln w="0">
            <a:noFill/>
          </a:ln>
        </p:spPr>
        <p:txBody>
          <a:bodyPr anchor="ctr">
            <a:noAutofit/>
          </a:bodyPr>
          <a:p>
            <a:endParaRPr b="0" lang="en-IN" sz="2400" spc="-1" strike="noStrike">
              <a:latin typeface="Times New Roman"/>
            </a:endParaRPr>
          </a:p>
        </p:txBody>
      </p:sp>
      <p:sp>
        <p:nvSpPr>
          <p:cNvPr id="2" name="PlaceHolder 3"/>
          <p:cNvSpPr>
            <a:spLocks noGrp="1"/>
          </p:cNvSpPr>
          <p:nvPr>
            <p:ph type="sldNum"/>
          </p:nvPr>
        </p:nvSpPr>
        <p:spPr>
          <a:xfrm>
            <a:off x="6553080" y="6356520"/>
            <a:ext cx="2133360" cy="364680"/>
          </a:xfrm>
          <a:prstGeom prst="rect">
            <a:avLst/>
          </a:prstGeom>
          <a:noFill/>
          <a:ln w="0">
            <a:noFill/>
          </a:ln>
        </p:spPr>
        <p:txBody>
          <a:bodyPr anchor="ctr">
            <a:noAutofit/>
          </a:bodyPr>
          <a:p>
            <a:pPr algn="r">
              <a:lnSpc>
                <a:spcPct val="100000"/>
              </a:lnSpc>
            </a:pPr>
            <a:fld id="{C426D3C1-43DB-428A-9442-20C6E1075728}" type="slidenum">
              <a:rPr b="0" lang="en-US" sz="1200" spc="-1" strike="noStrike">
                <a:solidFill>
                  <a:srgbClr val="8b8b8b"/>
                </a:solidFill>
                <a:latin typeface="Calibri"/>
              </a:rPr>
              <a:t>&lt;number&gt;</a:t>
            </a:fld>
            <a:endParaRPr b="0" lang="en-IN"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3ae58"/>
        </a:solidFill>
      </p:bgPr>
    </p:bg>
    <p:spTree>
      <p:nvGrpSpPr>
        <p:cNvPr id="1" name=""/>
        <p:cNvGrpSpPr/>
        <p:nvPr/>
      </p:nvGrpSpPr>
      <p:grpSpPr>
        <a:xfrm>
          <a:off x="0" y="0"/>
          <a:ext cx="0" cy="0"/>
          <a:chOff x="0" y="0"/>
          <a:chExt cx="0" cy="0"/>
        </a:xfrm>
      </p:grpSpPr>
      <p:pic>
        <p:nvPicPr>
          <p:cNvPr id="41" name="Picture 2" descr=""/>
          <p:cNvPicPr/>
          <p:nvPr/>
        </p:nvPicPr>
        <p:blipFill>
          <a:blip r:embed="rId1"/>
          <a:srcRect l="77" t="823" r="732" b="0"/>
          <a:stretch/>
        </p:blipFill>
        <p:spPr>
          <a:xfrm>
            <a:off x="8016840" y="0"/>
            <a:ext cx="10270800" cy="10286640"/>
          </a:xfrm>
          <a:prstGeom prst="rect">
            <a:avLst/>
          </a:prstGeom>
          <a:ln w="0">
            <a:noFill/>
          </a:ln>
        </p:spPr>
      </p:pic>
      <p:sp>
        <p:nvSpPr>
          <p:cNvPr id="42" name="AutoShape 3"/>
          <p:cNvSpPr/>
          <p:nvPr/>
        </p:nvSpPr>
        <p:spPr>
          <a:xfrm>
            <a:off x="443880" y="8105400"/>
            <a:ext cx="7318440" cy="1152360"/>
          </a:xfrm>
          <a:prstGeom prst="rect">
            <a:avLst/>
          </a:prstGeom>
          <a:solidFill>
            <a:srgbClr val="fff6be"/>
          </a:solidFill>
          <a:ln w="0">
            <a:noFill/>
          </a:ln>
        </p:spPr>
        <p:style>
          <a:lnRef idx="0"/>
          <a:fillRef idx="0"/>
          <a:effectRef idx="0"/>
          <a:fontRef idx="minor"/>
        </p:style>
      </p:sp>
      <p:sp>
        <p:nvSpPr>
          <p:cNvPr id="43" name="TextBox 4"/>
          <p:cNvSpPr/>
          <p:nvPr/>
        </p:nvSpPr>
        <p:spPr>
          <a:xfrm>
            <a:off x="725400" y="3199680"/>
            <a:ext cx="7037280" cy="3936240"/>
          </a:xfrm>
          <a:prstGeom prst="rect">
            <a:avLst/>
          </a:prstGeom>
          <a:noFill/>
          <a:ln w="0">
            <a:noFill/>
          </a:ln>
        </p:spPr>
        <p:style>
          <a:lnRef idx="0"/>
          <a:fillRef idx="0"/>
          <a:effectRef idx="0"/>
          <a:fontRef idx="minor"/>
        </p:style>
        <p:txBody>
          <a:bodyPr lIns="0" rIns="0" tIns="0" bIns="0" anchor="t">
            <a:spAutoFit/>
          </a:bodyPr>
          <a:p>
            <a:pPr>
              <a:lnSpc>
                <a:spcPts val="6199"/>
              </a:lnSpc>
            </a:pPr>
            <a:r>
              <a:rPr b="0" lang="en-US" sz="6200" spc="-1" strike="noStrike">
                <a:solidFill>
                  <a:srgbClr val="ffffff"/>
                </a:solidFill>
                <a:latin typeface="Muli Regular"/>
              </a:rPr>
              <a:t>Wild Plants Edibility Prediction</a:t>
            </a:r>
            <a:endParaRPr b="0" lang="en-IN" sz="6200" spc="-1" strike="noStrike">
              <a:latin typeface="Arial"/>
            </a:endParaRPr>
          </a:p>
          <a:p>
            <a:pPr>
              <a:lnSpc>
                <a:spcPts val="6199"/>
              </a:lnSpc>
            </a:pPr>
            <a:r>
              <a:rPr b="0" lang="en-US" sz="6200" spc="-1" strike="noStrike">
                <a:solidFill>
                  <a:srgbClr val="ffffff"/>
                </a:solidFill>
                <a:latin typeface="Muli Regular"/>
              </a:rPr>
              <a:t>Using IBM Watson</a:t>
            </a:r>
            <a:endParaRPr b="0" lang="en-IN" sz="6200" spc="-1" strike="noStrike">
              <a:latin typeface="Arial"/>
            </a:endParaRPr>
          </a:p>
        </p:txBody>
      </p:sp>
      <p:sp>
        <p:nvSpPr>
          <p:cNvPr id="44" name="TextBox 5"/>
          <p:cNvSpPr/>
          <p:nvPr/>
        </p:nvSpPr>
        <p:spPr>
          <a:xfrm>
            <a:off x="725400" y="8455320"/>
            <a:ext cx="5664960" cy="426240"/>
          </a:xfrm>
          <a:prstGeom prst="rect">
            <a:avLst/>
          </a:prstGeom>
          <a:noFill/>
          <a:ln w="0">
            <a:noFill/>
          </a:ln>
        </p:spPr>
        <p:style>
          <a:lnRef idx="0"/>
          <a:fillRef idx="0"/>
          <a:effectRef idx="0"/>
          <a:fontRef idx="minor"/>
        </p:style>
        <p:txBody>
          <a:bodyPr lIns="0" rIns="0" tIns="0" bIns="0" anchor="t">
            <a:spAutoFit/>
          </a:bodyPr>
          <a:p>
            <a:pPr>
              <a:lnSpc>
                <a:spcPts val="3359"/>
              </a:lnSpc>
            </a:pPr>
            <a:r>
              <a:rPr b="0" lang="en-US" sz="2400" spc="-1" strike="noStrike">
                <a:solidFill>
                  <a:srgbClr val="3d3d3d"/>
                </a:solidFill>
                <a:latin typeface="Muli Bold Bold"/>
              </a:rPr>
              <a:t>Investing in a greener tomorrow</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9"/>
        </a:solidFill>
      </p:bgPr>
    </p:bg>
    <p:spTree>
      <p:nvGrpSpPr>
        <p:cNvPr id="1" name=""/>
        <p:cNvGrpSpPr/>
        <p:nvPr/>
      </p:nvGrpSpPr>
      <p:grpSpPr>
        <a:xfrm>
          <a:off x="0" y="0"/>
          <a:ext cx="0" cy="0"/>
          <a:chOff x="0" y="0"/>
          <a:chExt cx="0" cy="0"/>
        </a:xfrm>
      </p:grpSpPr>
      <p:sp>
        <p:nvSpPr>
          <p:cNvPr id="45" name="AutoShape 2"/>
          <p:cNvSpPr/>
          <p:nvPr/>
        </p:nvSpPr>
        <p:spPr>
          <a:xfrm>
            <a:off x="0" y="1719360"/>
            <a:ext cx="18287640" cy="8585280"/>
          </a:xfrm>
          <a:prstGeom prst="rect">
            <a:avLst/>
          </a:prstGeom>
          <a:solidFill>
            <a:srgbClr val="fff6be"/>
          </a:solidFill>
          <a:ln w="0">
            <a:noFill/>
          </a:ln>
        </p:spPr>
        <p:style>
          <a:lnRef idx="0"/>
          <a:fillRef idx="0"/>
          <a:effectRef idx="0"/>
          <a:fontRef idx="minor"/>
        </p:style>
      </p:sp>
      <p:pic>
        <p:nvPicPr>
          <p:cNvPr id="46" name="Picture 3" descr=""/>
          <p:cNvPicPr/>
          <p:nvPr/>
        </p:nvPicPr>
        <p:blipFill>
          <a:blip r:embed="rId1"/>
          <a:stretch/>
        </p:blipFill>
        <p:spPr>
          <a:xfrm>
            <a:off x="8262000" y="1746360"/>
            <a:ext cx="10025640" cy="7511400"/>
          </a:xfrm>
          <a:prstGeom prst="rect">
            <a:avLst/>
          </a:prstGeom>
          <a:ln w="0">
            <a:noFill/>
          </a:ln>
        </p:spPr>
      </p:pic>
      <p:sp>
        <p:nvSpPr>
          <p:cNvPr id="47" name="TextBox 4"/>
          <p:cNvSpPr/>
          <p:nvPr/>
        </p:nvSpPr>
        <p:spPr>
          <a:xfrm>
            <a:off x="1028880" y="533520"/>
            <a:ext cx="13853160" cy="990360"/>
          </a:xfrm>
          <a:prstGeom prst="rect">
            <a:avLst/>
          </a:prstGeom>
          <a:noFill/>
          <a:ln w="0">
            <a:noFill/>
          </a:ln>
        </p:spPr>
        <p:style>
          <a:lnRef idx="0"/>
          <a:fillRef idx="0"/>
          <a:effectRef idx="0"/>
          <a:fontRef idx="minor"/>
        </p:style>
        <p:txBody>
          <a:bodyPr lIns="0" rIns="0" tIns="0" bIns="0" anchor="t">
            <a:spAutoFit/>
          </a:bodyPr>
          <a:p>
            <a:pPr>
              <a:lnSpc>
                <a:spcPts val="7801"/>
              </a:lnSpc>
            </a:pPr>
            <a:r>
              <a:rPr b="0" lang="en-US" sz="6500" spc="-1" strike="noStrike">
                <a:solidFill>
                  <a:srgbClr val="3d3d3d"/>
                </a:solidFill>
                <a:latin typeface="Arial"/>
              </a:rPr>
              <a:t>Group Members</a:t>
            </a:r>
            <a:endParaRPr b="0" lang="en-IN" sz="6500" spc="-1" strike="noStrike">
              <a:latin typeface="Arial"/>
            </a:endParaRPr>
          </a:p>
        </p:txBody>
      </p:sp>
      <p:sp>
        <p:nvSpPr>
          <p:cNvPr id="48" name="TextBox 5"/>
          <p:cNvSpPr/>
          <p:nvPr/>
        </p:nvSpPr>
        <p:spPr>
          <a:xfrm>
            <a:off x="1028880" y="2942280"/>
            <a:ext cx="7370640" cy="3960360"/>
          </a:xfrm>
          <a:prstGeom prst="rect">
            <a:avLst/>
          </a:prstGeom>
          <a:noFill/>
          <a:ln w="0">
            <a:noFill/>
          </a:ln>
        </p:spPr>
        <p:style>
          <a:lnRef idx="0"/>
          <a:fillRef idx="0"/>
          <a:effectRef idx="0"/>
          <a:fontRef idx="minor"/>
        </p:style>
        <p:txBody>
          <a:bodyPr lIns="0" rIns="0" tIns="0" bIns="0" anchor="t">
            <a:spAutoFit/>
          </a:bodyPr>
          <a:p>
            <a:pPr lvl="1" marL="647640" indent="-324000">
              <a:lnSpc>
                <a:spcPts val="3898"/>
              </a:lnSpc>
              <a:buClr>
                <a:srgbClr val="394021"/>
              </a:buClr>
              <a:buFont typeface="Arial"/>
              <a:buChar char="•"/>
            </a:pPr>
            <a:r>
              <a:rPr b="0" lang="en-US" sz="3000" spc="-1" strike="noStrike">
                <a:solidFill>
                  <a:srgbClr val="394021"/>
                </a:solidFill>
                <a:latin typeface="Arial"/>
              </a:rPr>
              <a:t>Asmi Panigrahi (19BAI10185)</a:t>
            </a:r>
            <a:endParaRPr b="0" lang="en-IN" sz="3000" spc="-1" strike="noStrike">
              <a:latin typeface="Arial"/>
            </a:endParaRPr>
          </a:p>
          <a:p>
            <a:pPr>
              <a:lnSpc>
                <a:spcPts val="3898"/>
              </a:lnSpc>
            </a:pPr>
            <a:endParaRPr b="0" lang="en-IN" sz="3000" spc="-1" strike="noStrike">
              <a:latin typeface="Arial"/>
            </a:endParaRPr>
          </a:p>
          <a:p>
            <a:pPr lvl="1" marL="647640" indent="-324000">
              <a:lnSpc>
                <a:spcPts val="3898"/>
              </a:lnSpc>
              <a:buClr>
                <a:srgbClr val="394021"/>
              </a:buClr>
              <a:buFont typeface="Arial"/>
              <a:buChar char="•"/>
            </a:pPr>
            <a:r>
              <a:rPr b="0" lang="en-US" sz="3000" spc="-1" strike="noStrike">
                <a:solidFill>
                  <a:srgbClr val="394021"/>
                </a:solidFill>
                <a:latin typeface="Arial"/>
              </a:rPr>
              <a:t>Sirshak Sarkar (19BCY10127)</a:t>
            </a:r>
            <a:endParaRPr b="0" lang="en-IN" sz="3000" spc="-1" strike="noStrike">
              <a:latin typeface="Arial"/>
            </a:endParaRPr>
          </a:p>
          <a:p>
            <a:pPr>
              <a:lnSpc>
                <a:spcPts val="3898"/>
              </a:lnSpc>
            </a:pPr>
            <a:endParaRPr b="0" lang="en-IN" sz="3000" spc="-1" strike="noStrike">
              <a:latin typeface="Arial"/>
            </a:endParaRPr>
          </a:p>
          <a:p>
            <a:pPr lvl="1" marL="647640" indent="-324000">
              <a:lnSpc>
                <a:spcPts val="3898"/>
              </a:lnSpc>
              <a:buClr>
                <a:srgbClr val="394021"/>
              </a:buClr>
              <a:buFont typeface="Arial"/>
              <a:buChar char="•"/>
            </a:pPr>
            <a:r>
              <a:rPr b="0" lang="en-US" sz="3000" spc="-1" strike="noStrike">
                <a:solidFill>
                  <a:srgbClr val="394021"/>
                </a:solidFill>
                <a:latin typeface="Arial"/>
              </a:rPr>
              <a:t>Sapratibh Dev (19BCY10112)</a:t>
            </a:r>
            <a:endParaRPr b="0" lang="en-IN" sz="3000" spc="-1" strike="noStrike">
              <a:latin typeface="Arial"/>
            </a:endParaRPr>
          </a:p>
          <a:p>
            <a:pPr>
              <a:lnSpc>
                <a:spcPts val="3898"/>
              </a:lnSpc>
            </a:pPr>
            <a:endParaRPr b="0" lang="en-IN" sz="3000" spc="-1" strike="noStrike">
              <a:latin typeface="Arial"/>
            </a:endParaRPr>
          </a:p>
          <a:p>
            <a:pPr lvl="1" marL="647640" indent="-324000">
              <a:lnSpc>
                <a:spcPts val="3898"/>
              </a:lnSpc>
              <a:buClr>
                <a:srgbClr val="394021"/>
              </a:buClr>
              <a:buFont typeface="Arial"/>
              <a:buChar char="•"/>
            </a:pPr>
            <a:r>
              <a:rPr b="0" lang="en-US" sz="3000" spc="-1" strike="noStrike">
                <a:solidFill>
                  <a:srgbClr val="394021"/>
                </a:solidFill>
                <a:latin typeface="Arial"/>
              </a:rPr>
              <a:t>Viplav Khubchandani (19BAI10106)</a:t>
            </a:r>
            <a:endParaRPr b="0" lang="en-IN" sz="3000" spc="-1" strike="noStrike">
              <a:latin typeface="Arial"/>
            </a:endParaRPr>
          </a:p>
          <a:p>
            <a:pPr>
              <a:lnSpc>
                <a:spcPts val="3898"/>
              </a:lnSpc>
            </a:pPr>
            <a:endParaRPr b="0" lang="en-IN" sz="3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6be"/>
        </a:solidFill>
      </p:bgPr>
    </p:bg>
    <p:spTree>
      <p:nvGrpSpPr>
        <p:cNvPr id="1" name=""/>
        <p:cNvGrpSpPr/>
        <p:nvPr/>
      </p:nvGrpSpPr>
      <p:grpSpPr>
        <a:xfrm>
          <a:off x="0" y="0"/>
          <a:ext cx="0" cy="0"/>
          <a:chOff x="0" y="0"/>
          <a:chExt cx="0" cy="0"/>
        </a:xfrm>
      </p:grpSpPr>
      <p:sp>
        <p:nvSpPr>
          <p:cNvPr id="49" name="AutoShape 2"/>
          <p:cNvSpPr/>
          <p:nvPr/>
        </p:nvSpPr>
        <p:spPr>
          <a:xfrm>
            <a:off x="16047360" y="0"/>
            <a:ext cx="2240280" cy="10286640"/>
          </a:xfrm>
          <a:prstGeom prst="rect">
            <a:avLst/>
          </a:prstGeom>
          <a:solidFill>
            <a:srgbClr val="fff2a1"/>
          </a:solidFill>
          <a:ln w="0">
            <a:noFill/>
          </a:ln>
        </p:spPr>
        <p:style>
          <a:lnRef idx="0"/>
          <a:fillRef idx="0"/>
          <a:effectRef idx="0"/>
          <a:fontRef idx="minor"/>
        </p:style>
      </p:sp>
      <p:pic>
        <p:nvPicPr>
          <p:cNvPr id="50" name="Picture 3" descr=""/>
          <p:cNvPicPr/>
          <p:nvPr/>
        </p:nvPicPr>
        <p:blipFill>
          <a:blip r:embed="rId1"/>
          <a:srcRect l="69170" t="2160" r="13450" b="0"/>
          <a:stretch/>
        </p:blipFill>
        <p:spPr>
          <a:xfrm>
            <a:off x="15049080" y="0"/>
            <a:ext cx="3238560" cy="10286640"/>
          </a:xfrm>
          <a:prstGeom prst="rect">
            <a:avLst/>
          </a:prstGeom>
          <a:ln w="0">
            <a:noFill/>
          </a:ln>
        </p:spPr>
      </p:pic>
      <p:sp>
        <p:nvSpPr>
          <p:cNvPr id="51" name="TextBox 4"/>
          <p:cNvSpPr/>
          <p:nvPr/>
        </p:nvSpPr>
        <p:spPr>
          <a:xfrm>
            <a:off x="1028880" y="479520"/>
            <a:ext cx="14019840" cy="1073520"/>
          </a:xfrm>
          <a:prstGeom prst="rect">
            <a:avLst/>
          </a:prstGeom>
          <a:noFill/>
          <a:ln w="0">
            <a:noFill/>
          </a:ln>
        </p:spPr>
        <p:style>
          <a:lnRef idx="0"/>
          <a:fillRef idx="0"/>
          <a:effectRef idx="0"/>
          <a:fontRef idx="minor"/>
        </p:style>
        <p:txBody>
          <a:bodyPr lIns="0" rIns="0" tIns="0" bIns="0" anchor="t">
            <a:spAutoFit/>
          </a:bodyPr>
          <a:p>
            <a:pPr>
              <a:lnSpc>
                <a:spcPts val="8450"/>
              </a:lnSpc>
            </a:pPr>
            <a:r>
              <a:rPr b="0" lang="en-US" sz="6500" spc="-1" strike="noStrike">
                <a:solidFill>
                  <a:srgbClr val="3d3d3d"/>
                </a:solidFill>
                <a:latin typeface="Arial"/>
              </a:rPr>
              <a:t>Motivation for building the model</a:t>
            </a:r>
            <a:endParaRPr b="0" lang="en-IN" sz="6500" spc="-1" strike="noStrike">
              <a:latin typeface="Arial"/>
            </a:endParaRPr>
          </a:p>
        </p:txBody>
      </p:sp>
      <p:sp>
        <p:nvSpPr>
          <p:cNvPr id="52" name="TextBox 5"/>
          <p:cNvSpPr/>
          <p:nvPr/>
        </p:nvSpPr>
        <p:spPr>
          <a:xfrm>
            <a:off x="1028880" y="2859840"/>
            <a:ext cx="13741920" cy="4953960"/>
          </a:xfrm>
          <a:prstGeom prst="rect">
            <a:avLst/>
          </a:prstGeom>
          <a:noFill/>
          <a:ln w="0">
            <a:noFill/>
          </a:ln>
        </p:spPr>
        <p:style>
          <a:lnRef idx="0"/>
          <a:fillRef idx="0"/>
          <a:effectRef idx="0"/>
          <a:fontRef idx="minor"/>
        </p:style>
        <p:txBody>
          <a:bodyPr lIns="0" rIns="0" tIns="0" bIns="0" anchor="t">
            <a:spAutoFit/>
          </a:bodyPr>
          <a:p>
            <a:pPr>
              <a:lnSpc>
                <a:spcPts val="3900"/>
              </a:lnSpc>
            </a:pPr>
            <a:r>
              <a:rPr b="0" lang="en-US" sz="3000" spc="-1" strike="noStrike">
                <a:solidFill>
                  <a:srgbClr val="3d3d3d"/>
                </a:solidFill>
                <a:latin typeface="Arial"/>
              </a:rPr>
              <a:t>The rural communities of developing countries depend on wild edible plants to meet their food requirements during periods of food shortage.</a:t>
            </a:r>
            <a:endParaRPr b="0" lang="en-IN" sz="3000" spc="-1" strike="noStrike">
              <a:latin typeface="Arial"/>
            </a:endParaRPr>
          </a:p>
          <a:p>
            <a:pPr>
              <a:lnSpc>
                <a:spcPts val="3900"/>
              </a:lnSpc>
            </a:pPr>
            <a:endParaRPr b="0" lang="en-IN" sz="3000" spc="-1" strike="noStrike">
              <a:latin typeface="Arial"/>
            </a:endParaRPr>
          </a:p>
          <a:p>
            <a:pPr>
              <a:lnSpc>
                <a:spcPts val="3900"/>
              </a:lnSpc>
            </a:pPr>
            <a:r>
              <a:rPr b="0" lang="en-US" sz="3000" spc="-1" strike="noStrike">
                <a:solidFill>
                  <a:srgbClr val="3d3d3d"/>
                </a:solidFill>
                <a:latin typeface="Arial"/>
              </a:rPr>
              <a:t> </a:t>
            </a:r>
            <a:r>
              <a:rPr b="0" lang="en-US" sz="3000" spc="-1" strike="noStrike">
                <a:solidFill>
                  <a:srgbClr val="3d3d3d"/>
                </a:solidFill>
                <a:latin typeface="Arial"/>
              </a:rPr>
              <a:t>Wild edible plants are mostly serving as supplementary foods in different parts of the world because they are nutritionally rich and can supplement especially vitamins and micro nutrients. </a:t>
            </a:r>
            <a:endParaRPr b="0" lang="en-IN" sz="3000" spc="-1" strike="noStrike">
              <a:latin typeface="Arial"/>
            </a:endParaRPr>
          </a:p>
          <a:p>
            <a:pPr>
              <a:lnSpc>
                <a:spcPts val="3900"/>
              </a:lnSpc>
            </a:pPr>
            <a:endParaRPr b="0" lang="en-IN" sz="3000" spc="-1" strike="noStrike">
              <a:latin typeface="Arial"/>
            </a:endParaRPr>
          </a:p>
          <a:p>
            <a:pPr>
              <a:lnSpc>
                <a:spcPts val="3900"/>
              </a:lnSpc>
            </a:pPr>
            <a:r>
              <a:rPr b="0" lang="en-US" sz="3000" spc="-1" strike="noStrike">
                <a:solidFill>
                  <a:srgbClr val="3d3d3d"/>
                </a:solidFill>
                <a:latin typeface="Arial"/>
              </a:rPr>
              <a:t>The main objective of this project is to build Convolutional neural networks are a deep model to detect and classify the edibility of the wild plant. The model also suggests the effects of non-edible wild plant produce.</a:t>
            </a:r>
            <a:endParaRPr b="0" lang="en-IN" sz="3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9"/>
        </a:solidFill>
      </p:bgPr>
    </p:bg>
    <p:spTree>
      <p:nvGrpSpPr>
        <p:cNvPr id="1" name=""/>
        <p:cNvGrpSpPr/>
        <p:nvPr/>
      </p:nvGrpSpPr>
      <p:grpSpPr>
        <a:xfrm>
          <a:off x="0" y="0"/>
          <a:ext cx="0" cy="0"/>
          <a:chOff x="0" y="0"/>
          <a:chExt cx="0" cy="0"/>
        </a:xfrm>
      </p:grpSpPr>
      <p:sp>
        <p:nvSpPr>
          <p:cNvPr id="53" name="AutoShape 2"/>
          <p:cNvSpPr/>
          <p:nvPr/>
        </p:nvSpPr>
        <p:spPr>
          <a:xfrm>
            <a:off x="0" y="1719360"/>
            <a:ext cx="18287640" cy="8585280"/>
          </a:xfrm>
          <a:prstGeom prst="rect">
            <a:avLst/>
          </a:prstGeom>
          <a:solidFill>
            <a:srgbClr val="fff6be"/>
          </a:solidFill>
          <a:ln w="0">
            <a:noFill/>
          </a:ln>
        </p:spPr>
        <p:style>
          <a:lnRef idx="0"/>
          <a:fillRef idx="0"/>
          <a:effectRef idx="0"/>
          <a:fontRef idx="minor"/>
        </p:style>
      </p:sp>
      <p:pic>
        <p:nvPicPr>
          <p:cNvPr id="54" name="Picture 3" descr=""/>
          <p:cNvPicPr/>
          <p:nvPr/>
        </p:nvPicPr>
        <p:blipFill>
          <a:blip r:embed="rId1"/>
          <a:stretch/>
        </p:blipFill>
        <p:spPr>
          <a:xfrm>
            <a:off x="10123200" y="2821680"/>
            <a:ext cx="7685280" cy="5856840"/>
          </a:xfrm>
          <a:prstGeom prst="rect">
            <a:avLst/>
          </a:prstGeom>
          <a:ln w="0">
            <a:noFill/>
          </a:ln>
        </p:spPr>
      </p:pic>
      <p:sp>
        <p:nvSpPr>
          <p:cNvPr id="55" name="TextBox 4"/>
          <p:cNvSpPr/>
          <p:nvPr/>
        </p:nvSpPr>
        <p:spPr>
          <a:xfrm>
            <a:off x="1028880" y="533520"/>
            <a:ext cx="12196800" cy="990360"/>
          </a:xfrm>
          <a:prstGeom prst="rect">
            <a:avLst/>
          </a:prstGeom>
          <a:noFill/>
          <a:ln w="0">
            <a:noFill/>
          </a:ln>
        </p:spPr>
        <p:style>
          <a:lnRef idx="0"/>
          <a:fillRef idx="0"/>
          <a:effectRef idx="0"/>
          <a:fontRef idx="minor"/>
        </p:style>
        <p:txBody>
          <a:bodyPr lIns="0" rIns="0" tIns="0" bIns="0" anchor="t">
            <a:spAutoFit/>
          </a:bodyPr>
          <a:p>
            <a:pPr>
              <a:lnSpc>
                <a:spcPts val="7801"/>
              </a:lnSpc>
            </a:pPr>
            <a:r>
              <a:rPr b="0" lang="en-US" sz="6500" spc="-1" strike="noStrike">
                <a:solidFill>
                  <a:srgbClr val="3d3d3d"/>
                </a:solidFill>
                <a:latin typeface="Arial"/>
              </a:rPr>
              <a:t>The proposed solution</a:t>
            </a:r>
            <a:endParaRPr b="0" lang="en-IN" sz="6500" spc="-1" strike="noStrike">
              <a:latin typeface="Arial"/>
            </a:endParaRPr>
          </a:p>
        </p:txBody>
      </p:sp>
      <p:sp>
        <p:nvSpPr>
          <p:cNvPr id="56" name="TextBox 5"/>
          <p:cNvSpPr/>
          <p:nvPr/>
        </p:nvSpPr>
        <p:spPr>
          <a:xfrm>
            <a:off x="1028880" y="2958840"/>
            <a:ext cx="8839080" cy="4622040"/>
          </a:xfrm>
          <a:prstGeom prst="rect">
            <a:avLst/>
          </a:prstGeom>
          <a:noFill/>
          <a:ln w="0">
            <a:noFill/>
          </a:ln>
        </p:spPr>
        <p:style>
          <a:lnRef idx="0"/>
          <a:fillRef idx="0"/>
          <a:effectRef idx="0"/>
          <a:fontRef idx="minor"/>
        </p:style>
        <p:txBody>
          <a:bodyPr lIns="0" rIns="0" tIns="0" bIns="0" anchor="t">
            <a:spAutoFit/>
          </a:bodyPr>
          <a:p>
            <a:pPr>
              <a:lnSpc>
                <a:spcPts val="4550"/>
              </a:lnSpc>
            </a:pPr>
            <a:r>
              <a:rPr b="0" lang="en-US" sz="3500" spc="-1" strike="noStrike">
                <a:solidFill>
                  <a:srgbClr val="3d3d3d"/>
                </a:solidFill>
                <a:latin typeface="Arial"/>
              </a:rPr>
              <a:t>We created a Flask application where the user selects the image which is to be classified. </a:t>
            </a:r>
            <a:endParaRPr b="0" lang="en-IN" sz="3500" spc="-1" strike="noStrike">
              <a:latin typeface="Arial"/>
            </a:endParaRPr>
          </a:p>
          <a:p>
            <a:pPr>
              <a:lnSpc>
                <a:spcPts val="4550"/>
              </a:lnSpc>
            </a:pPr>
            <a:endParaRPr b="0" lang="en-IN" sz="3500" spc="-1" strike="noStrike">
              <a:latin typeface="Arial"/>
            </a:endParaRPr>
          </a:p>
          <a:p>
            <a:pPr>
              <a:lnSpc>
                <a:spcPts val="4550"/>
              </a:lnSpc>
            </a:pPr>
            <a:r>
              <a:rPr b="0" lang="en-US" sz="3500" spc="-1" strike="noStrike">
                <a:solidFill>
                  <a:srgbClr val="3d3d3d"/>
                </a:solidFill>
                <a:latin typeface="Arial"/>
              </a:rPr>
              <a:t>The image is fed into the model that is trained and the predicted class will be displayed on the webpage using Convolution Neural Networks (CNN).</a:t>
            </a:r>
            <a:endParaRPr b="0" lang="en-IN" sz="3500" spc="-1" strike="noStrike">
              <a:latin typeface="Arial"/>
            </a:endParaRPr>
          </a:p>
        </p:txBody>
      </p:sp>
      <p:pic>
        <p:nvPicPr>
          <p:cNvPr id="57" name="Picture 6" descr=""/>
          <p:cNvPicPr/>
          <p:nvPr/>
        </p:nvPicPr>
        <p:blipFill>
          <a:blip r:embed="rId2"/>
          <a:srcRect l="0" t="11977" r="0" b="50903"/>
          <a:stretch/>
        </p:blipFill>
        <p:spPr>
          <a:xfrm>
            <a:off x="11327400" y="0"/>
            <a:ext cx="6960240" cy="1719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2a1"/>
        </a:solidFill>
      </p:bgPr>
    </p:bg>
    <p:spTree>
      <p:nvGrpSpPr>
        <p:cNvPr id="1" name=""/>
        <p:cNvGrpSpPr/>
        <p:nvPr/>
      </p:nvGrpSpPr>
      <p:grpSpPr>
        <a:xfrm>
          <a:off x="0" y="0"/>
          <a:ext cx="0" cy="0"/>
          <a:chOff x="0" y="0"/>
          <a:chExt cx="0" cy="0"/>
        </a:xfrm>
      </p:grpSpPr>
      <p:pic>
        <p:nvPicPr>
          <p:cNvPr id="58" name="Picture 2" descr=""/>
          <p:cNvPicPr/>
          <p:nvPr/>
        </p:nvPicPr>
        <p:blipFill>
          <a:blip r:embed="rId1"/>
          <a:srcRect l="28588" t="0" r="45743" b="0"/>
          <a:stretch/>
        </p:blipFill>
        <p:spPr>
          <a:xfrm>
            <a:off x="14327280" y="0"/>
            <a:ext cx="3960360" cy="10286640"/>
          </a:xfrm>
          <a:prstGeom prst="rect">
            <a:avLst/>
          </a:prstGeom>
          <a:ln w="0">
            <a:noFill/>
          </a:ln>
        </p:spPr>
      </p:pic>
      <p:sp>
        <p:nvSpPr>
          <p:cNvPr id="59" name="TextBox 3"/>
          <p:cNvSpPr/>
          <p:nvPr/>
        </p:nvSpPr>
        <p:spPr>
          <a:xfrm>
            <a:off x="1028880" y="738000"/>
            <a:ext cx="12257280" cy="1981080"/>
          </a:xfrm>
          <a:prstGeom prst="rect">
            <a:avLst/>
          </a:prstGeom>
          <a:noFill/>
          <a:ln w="0">
            <a:noFill/>
          </a:ln>
        </p:spPr>
        <p:style>
          <a:lnRef idx="0"/>
          <a:fillRef idx="0"/>
          <a:effectRef idx="0"/>
          <a:fontRef idx="minor"/>
        </p:style>
        <p:txBody>
          <a:bodyPr lIns="0" rIns="0" tIns="0" bIns="0" anchor="t">
            <a:spAutoFit/>
          </a:bodyPr>
          <a:p>
            <a:pPr>
              <a:lnSpc>
                <a:spcPts val="7801"/>
              </a:lnSpc>
            </a:pPr>
            <a:r>
              <a:rPr b="0" lang="en-US" sz="6500" spc="-1" strike="noStrike">
                <a:solidFill>
                  <a:srgbClr val="3d3d3d"/>
                </a:solidFill>
                <a:latin typeface="Arial"/>
              </a:rPr>
              <a:t>Software used to make the model</a:t>
            </a:r>
            <a:endParaRPr b="0" lang="en-IN" sz="6500" spc="-1" strike="noStrike">
              <a:latin typeface="Arial"/>
            </a:endParaRPr>
          </a:p>
        </p:txBody>
      </p:sp>
      <p:sp>
        <p:nvSpPr>
          <p:cNvPr id="60" name="TextBox 4"/>
          <p:cNvSpPr/>
          <p:nvPr/>
        </p:nvSpPr>
        <p:spPr>
          <a:xfrm>
            <a:off x="1028880" y="3498840"/>
            <a:ext cx="10760040" cy="5448600"/>
          </a:xfrm>
          <a:prstGeom prst="rect">
            <a:avLst/>
          </a:prstGeom>
          <a:noFill/>
          <a:ln w="0">
            <a:noFill/>
          </a:ln>
        </p:spPr>
        <p:style>
          <a:lnRef idx="0"/>
          <a:fillRef idx="0"/>
          <a:effectRef idx="0"/>
          <a:fontRef idx="minor"/>
        </p:style>
        <p:txBody>
          <a:bodyPr lIns="0" rIns="0" tIns="0" bIns="0" anchor="t">
            <a:spAutoFit/>
          </a:bodyPr>
          <a:p>
            <a:pPr>
              <a:lnSpc>
                <a:spcPts val="3900"/>
              </a:lnSpc>
            </a:pPr>
            <a:r>
              <a:rPr b="0" lang="en-US" sz="3000" spc="-1" strike="noStrike">
                <a:solidFill>
                  <a:srgbClr val="3d3d3d"/>
                </a:solidFill>
                <a:latin typeface="Arimo Bold"/>
              </a:rPr>
              <a:t>*Jupyter Notebook</a:t>
            </a:r>
            <a:endParaRPr b="0" lang="en-IN" sz="3000" spc="-1" strike="noStrike">
              <a:latin typeface="Arial"/>
            </a:endParaRPr>
          </a:p>
          <a:p>
            <a:pPr>
              <a:lnSpc>
                <a:spcPts val="3900"/>
              </a:lnSpc>
            </a:pPr>
            <a:r>
              <a:rPr b="0" lang="en-US" sz="3000" spc="-1" strike="noStrike">
                <a:solidFill>
                  <a:srgbClr val="3d3d3d"/>
                </a:solidFill>
                <a:latin typeface="Muli Regular Bold"/>
              </a:rPr>
              <a:t>*</a:t>
            </a:r>
            <a:r>
              <a:rPr b="0" lang="en-US" sz="3000" spc="-1" strike="noStrike">
                <a:solidFill>
                  <a:srgbClr val="3d3d3d"/>
                </a:solidFill>
                <a:latin typeface="Arimo Bold"/>
              </a:rPr>
              <a:t>Microsoft Visual Studio Code - Python Error Auditing only</a:t>
            </a:r>
            <a:endParaRPr b="0" lang="en-IN" sz="3000" spc="-1" strike="noStrike">
              <a:latin typeface="Arial"/>
            </a:endParaRPr>
          </a:p>
          <a:p>
            <a:pPr>
              <a:lnSpc>
                <a:spcPts val="3900"/>
              </a:lnSpc>
            </a:pPr>
            <a:endParaRPr b="0" lang="en-IN" sz="3000" spc="-1" strike="noStrike">
              <a:latin typeface="Arial"/>
            </a:endParaRPr>
          </a:p>
          <a:p>
            <a:pPr>
              <a:lnSpc>
                <a:spcPts val="3900"/>
              </a:lnSpc>
            </a:pPr>
            <a:r>
              <a:rPr b="0" lang="en-US" sz="3000" spc="-1" strike="noStrike">
                <a:solidFill>
                  <a:srgbClr val="3d3d3d"/>
                </a:solidFill>
                <a:latin typeface="Arimo Bold"/>
              </a:rPr>
              <a:t>* Numpy</a:t>
            </a:r>
            <a:endParaRPr b="0" lang="en-IN" sz="3000" spc="-1" strike="noStrike">
              <a:latin typeface="Arial"/>
            </a:endParaRPr>
          </a:p>
          <a:p>
            <a:pPr>
              <a:lnSpc>
                <a:spcPts val="3900"/>
              </a:lnSpc>
            </a:pPr>
            <a:r>
              <a:rPr b="0" lang="en-US" sz="3000" spc="-1" strike="noStrike">
                <a:solidFill>
                  <a:srgbClr val="3d3d3d"/>
                </a:solidFill>
                <a:latin typeface="Arimo Bold"/>
              </a:rPr>
              <a:t>* Tensorflow</a:t>
            </a:r>
            <a:endParaRPr b="0" lang="en-IN" sz="3000" spc="-1" strike="noStrike">
              <a:latin typeface="Arial"/>
            </a:endParaRPr>
          </a:p>
          <a:p>
            <a:pPr>
              <a:lnSpc>
                <a:spcPts val="3900"/>
              </a:lnSpc>
            </a:pPr>
            <a:r>
              <a:rPr b="0" lang="en-US" sz="3000" spc="-1" strike="noStrike">
                <a:solidFill>
                  <a:srgbClr val="3d3d3d"/>
                </a:solidFill>
                <a:latin typeface="Arimo Bold"/>
              </a:rPr>
              <a:t>* Keras</a:t>
            </a:r>
            <a:endParaRPr b="0" lang="en-IN" sz="3000" spc="-1" strike="noStrike">
              <a:latin typeface="Arial"/>
            </a:endParaRPr>
          </a:p>
          <a:p>
            <a:pPr>
              <a:lnSpc>
                <a:spcPts val="3900"/>
              </a:lnSpc>
            </a:pPr>
            <a:endParaRPr b="0" lang="en-IN" sz="3000" spc="-1" strike="noStrike">
              <a:latin typeface="Arial"/>
            </a:endParaRPr>
          </a:p>
          <a:p>
            <a:pPr>
              <a:lnSpc>
                <a:spcPts val="3900"/>
              </a:lnSpc>
            </a:pPr>
            <a:r>
              <a:rPr b="0" lang="en-US" sz="3000" spc="-1" strike="noStrike">
                <a:solidFill>
                  <a:srgbClr val="3d3d3d"/>
                </a:solidFill>
                <a:latin typeface="Arimo Bold"/>
              </a:rPr>
              <a:t>* HTML CSS</a:t>
            </a:r>
            <a:endParaRPr b="0" lang="en-IN" sz="3000" spc="-1" strike="noStrike">
              <a:latin typeface="Arial"/>
            </a:endParaRPr>
          </a:p>
          <a:p>
            <a:pPr>
              <a:lnSpc>
                <a:spcPts val="3900"/>
              </a:lnSpc>
            </a:pPr>
            <a:r>
              <a:rPr b="0" lang="en-US" sz="3000" spc="-1" strike="noStrike">
                <a:solidFill>
                  <a:srgbClr val="3d3d3d"/>
                </a:solidFill>
                <a:latin typeface="Arimo Bold"/>
              </a:rPr>
              <a:t>* Javascript</a:t>
            </a:r>
            <a:endParaRPr b="0" lang="en-IN" sz="3000" spc="-1" strike="noStrike">
              <a:latin typeface="Arial"/>
            </a:endParaRPr>
          </a:p>
          <a:p>
            <a:pPr>
              <a:lnSpc>
                <a:spcPts val="3900"/>
              </a:lnSpc>
            </a:pPr>
            <a:r>
              <a:rPr b="0" lang="en-US" sz="3000" spc="-1" strike="noStrike">
                <a:solidFill>
                  <a:srgbClr val="3d3d3d"/>
                </a:solidFill>
                <a:latin typeface="Arimo Bold"/>
              </a:rPr>
              <a:t>* Python Libraries</a:t>
            </a:r>
            <a:endParaRPr b="0" lang="en-IN" sz="3000" spc="-1" strike="noStrike">
              <a:latin typeface="Arial"/>
            </a:endParaRPr>
          </a:p>
          <a:p>
            <a:pPr>
              <a:lnSpc>
                <a:spcPts val="3900"/>
              </a:lnSpc>
            </a:pPr>
            <a:r>
              <a:rPr b="0" lang="en-US" sz="3000" spc="-1" strike="noStrike">
                <a:solidFill>
                  <a:srgbClr val="3d3d3d"/>
                </a:solidFill>
                <a:latin typeface="Arimo Bold"/>
              </a:rPr>
              <a:t>* FLask</a:t>
            </a:r>
            <a:endParaRPr b="0" lang="en-IN" sz="3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6be"/>
        </a:solidFill>
      </p:bgPr>
    </p:bg>
    <p:spTree>
      <p:nvGrpSpPr>
        <p:cNvPr id="1" name=""/>
        <p:cNvGrpSpPr/>
        <p:nvPr/>
      </p:nvGrpSpPr>
      <p:grpSpPr>
        <a:xfrm>
          <a:off x="0" y="0"/>
          <a:ext cx="0" cy="0"/>
          <a:chOff x="0" y="0"/>
          <a:chExt cx="0" cy="0"/>
        </a:xfrm>
      </p:grpSpPr>
      <p:grpSp>
        <p:nvGrpSpPr>
          <p:cNvPr id="61" name="Group 2"/>
          <p:cNvGrpSpPr/>
          <p:nvPr/>
        </p:nvGrpSpPr>
        <p:grpSpPr>
          <a:xfrm>
            <a:off x="1552680" y="7347960"/>
            <a:ext cx="2457360" cy="826200"/>
            <a:chOff x="1552680" y="7347960"/>
            <a:chExt cx="2457360" cy="826200"/>
          </a:xfrm>
        </p:grpSpPr>
        <p:sp>
          <p:nvSpPr>
            <p:cNvPr id="62" name="AutoShape 3"/>
            <p:cNvSpPr/>
            <p:nvPr/>
          </p:nvSpPr>
          <p:spPr>
            <a:xfrm>
              <a:off x="1552680" y="7347960"/>
              <a:ext cx="2457360" cy="826200"/>
            </a:xfrm>
            <a:prstGeom prst="rect">
              <a:avLst/>
            </a:prstGeom>
            <a:solidFill>
              <a:srgbClr val="fff2a1"/>
            </a:solidFill>
            <a:ln w="0">
              <a:noFill/>
            </a:ln>
          </p:spPr>
          <p:style>
            <a:lnRef idx="0"/>
            <a:fillRef idx="0"/>
            <a:effectRef idx="0"/>
            <a:fontRef idx="minor"/>
          </p:style>
        </p:sp>
        <p:sp>
          <p:nvSpPr>
            <p:cNvPr id="63" name="TextBox 4"/>
            <p:cNvSpPr/>
            <p:nvPr/>
          </p:nvSpPr>
          <p:spPr>
            <a:xfrm>
              <a:off x="1733400" y="7511400"/>
              <a:ext cx="2095560" cy="495000"/>
            </a:xfrm>
            <a:prstGeom prst="rect">
              <a:avLst/>
            </a:prstGeom>
            <a:noFill/>
            <a:ln w="0">
              <a:noFill/>
            </a:ln>
          </p:spPr>
          <p:style>
            <a:lnRef idx="0"/>
            <a:fillRef idx="0"/>
            <a:effectRef idx="0"/>
            <a:fontRef idx="minor"/>
          </p:style>
          <p:txBody>
            <a:bodyPr lIns="0" rIns="0" tIns="0" bIns="0" anchor="t">
              <a:spAutoFit/>
            </a:bodyPr>
            <a:p>
              <a:pPr algn="ctr">
                <a:lnSpc>
                  <a:spcPts val="3900"/>
                </a:lnSpc>
              </a:pPr>
              <a:r>
                <a:rPr b="0" lang="en-US" sz="3000" spc="-1" strike="noStrike">
                  <a:solidFill>
                    <a:srgbClr val="3d3d3d"/>
                  </a:solidFill>
                  <a:latin typeface="Arial"/>
                </a:rPr>
                <a:t>Stage 3</a:t>
              </a:r>
              <a:endParaRPr b="0" lang="en-IN" sz="3000" spc="-1" strike="noStrike">
                <a:latin typeface="Arial"/>
              </a:endParaRPr>
            </a:p>
          </p:txBody>
        </p:sp>
      </p:grpSp>
      <p:grpSp>
        <p:nvGrpSpPr>
          <p:cNvPr id="64" name="Group 5"/>
          <p:cNvGrpSpPr/>
          <p:nvPr/>
        </p:nvGrpSpPr>
        <p:grpSpPr>
          <a:xfrm>
            <a:off x="1552680" y="5143680"/>
            <a:ext cx="2457360" cy="826200"/>
            <a:chOff x="1552680" y="5143680"/>
            <a:chExt cx="2457360" cy="826200"/>
          </a:xfrm>
        </p:grpSpPr>
        <p:sp>
          <p:nvSpPr>
            <p:cNvPr id="65" name="AutoShape 6"/>
            <p:cNvSpPr/>
            <p:nvPr/>
          </p:nvSpPr>
          <p:spPr>
            <a:xfrm>
              <a:off x="1552680" y="5143680"/>
              <a:ext cx="2457360" cy="826200"/>
            </a:xfrm>
            <a:prstGeom prst="rect">
              <a:avLst/>
            </a:prstGeom>
            <a:solidFill>
              <a:srgbClr val="fff2a1"/>
            </a:solidFill>
            <a:ln w="0">
              <a:noFill/>
            </a:ln>
          </p:spPr>
          <p:style>
            <a:lnRef idx="0"/>
            <a:fillRef idx="0"/>
            <a:effectRef idx="0"/>
            <a:fontRef idx="minor"/>
          </p:style>
        </p:sp>
        <p:sp>
          <p:nvSpPr>
            <p:cNvPr id="66" name="TextBox 7"/>
            <p:cNvSpPr/>
            <p:nvPr/>
          </p:nvSpPr>
          <p:spPr>
            <a:xfrm>
              <a:off x="1733400" y="5306760"/>
              <a:ext cx="2095560" cy="495000"/>
            </a:xfrm>
            <a:prstGeom prst="rect">
              <a:avLst/>
            </a:prstGeom>
            <a:noFill/>
            <a:ln w="0">
              <a:noFill/>
            </a:ln>
          </p:spPr>
          <p:style>
            <a:lnRef idx="0"/>
            <a:fillRef idx="0"/>
            <a:effectRef idx="0"/>
            <a:fontRef idx="minor"/>
          </p:style>
          <p:txBody>
            <a:bodyPr lIns="0" rIns="0" tIns="0" bIns="0" anchor="t">
              <a:spAutoFit/>
            </a:bodyPr>
            <a:p>
              <a:pPr algn="ctr">
                <a:lnSpc>
                  <a:spcPts val="3900"/>
                </a:lnSpc>
              </a:pPr>
              <a:r>
                <a:rPr b="0" lang="en-US" sz="3000" spc="-1" strike="noStrike">
                  <a:solidFill>
                    <a:srgbClr val="3d3d3d"/>
                  </a:solidFill>
                  <a:latin typeface="Arial"/>
                </a:rPr>
                <a:t>Stage 2</a:t>
              </a:r>
              <a:endParaRPr b="0" lang="en-IN" sz="3000" spc="-1" strike="noStrike">
                <a:latin typeface="Arial"/>
              </a:endParaRPr>
            </a:p>
          </p:txBody>
        </p:sp>
      </p:grpSp>
      <p:grpSp>
        <p:nvGrpSpPr>
          <p:cNvPr id="67" name="Group 8"/>
          <p:cNvGrpSpPr/>
          <p:nvPr/>
        </p:nvGrpSpPr>
        <p:grpSpPr>
          <a:xfrm>
            <a:off x="1552680" y="3099960"/>
            <a:ext cx="2457360" cy="826200"/>
            <a:chOff x="1552680" y="3099960"/>
            <a:chExt cx="2457360" cy="826200"/>
          </a:xfrm>
        </p:grpSpPr>
        <p:sp>
          <p:nvSpPr>
            <p:cNvPr id="68" name="AutoShape 9"/>
            <p:cNvSpPr/>
            <p:nvPr/>
          </p:nvSpPr>
          <p:spPr>
            <a:xfrm>
              <a:off x="1552680" y="3099960"/>
              <a:ext cx="2457360" cy="826200"/>
            </a:xfrm>
            <a:prstGeom prst="rect">
              <a:avLst/>
            </a:prstGeom>
            <a:solidFill>
              <a:srgbClr val="fff2a1"/>
            </a:solidFill>
            <a:ln w="0">
              <a:noFill/>
            </a:ln>
          </p:spPr>
          <p:style>
            <a:lnRef idx="0"/>
            <a:fillRef idx="0"/>
            <a:effectRef idx="0"/>
            <a:fontRef idx="minor"/>
          </p:style>
        </p:sp>
        <p:sp>
          <p:nvSpPr>
            <p:cNvPr id="69" name="TextBox 10"/>
            <p:cNvSpPr/>
            <p:nvPr/>
          </p:nvSpPr>
          <p:spPr>
            <a:xfrm>
              <a:off x="1733400" y="3263040"/>
              <a:ext cx="2095560" cy="495000"/>
            </a:xfrm>
            <a:prstGeom prst="rect">
              <a:avLst/>
            </a:prstGeom>
            <a:noFill/>
            <a:ln w="0">
              <a:noFill/>
            </a:ln>
          </p:spPr>
          <p:style>
            <a:lnRef idx="0"/>
            <a:fillRef idx="0"/>
            <a:effectRef idx="0"/>
            <a:fontRef idx="minor"/>
          </p:style>
          <p:txBody>
            <a:bodyPr lIns="0" rIns="0" tIns="0" bIns="0" anchor="t">
              <a:spAutoFit/>
            </a:bodyPr>
            <a:p>
              <a:pPr algn="ctr">
                <a:lnSpc>
                  <a:spcPts val="3900"/>
                </a:lnSpc>
              </a:pPr>
              <a:r>
                <a:rPr b="0" lang="en-US" sz="3000" spc="-1" strike="noStrike">
                  <a:solidFill>
                    <a:srgbClr val="3d3d3d"/>
                  </a:solidFill>
                  <a:latin typeface="Arial"/>
                </a:rPr>
                <a:t>Stage 1</a:t>
              </a:r>
              <a:endParaRPr b="0" lang="en-IN" sz="3000" spc="-1" strike="noStrike">
                <a:latin typeface="Arial"/>
              </a:endParaRPr>
            </a:p>
          </p:txBody>
        </p:sp>
      </p:grpSp>
      <p:pic>
        <p:nvPicPr>
          <p:cNvPr id="70" name="Picture 11" descr=""/>
          <p:cNvPicPr/>
          <p:nvPr/>
        </p:nvPicPr>
        <p:blipFill>
          <a:blip r:embed="rId1"/>
          <a:srcRect l="20774" t="0" r="20774" b="0"/>
          <a:stretch/>
        </p:blipFill>
        <p:spPr>
          <a:xfrm>
            <a:off x="13781880" y="0"/>
            <a:ext cx="4505760" cy="10286640"/>
          </a:xfrm>
          <a:prstGeom prst="rect">
            <a:avLst/>
          </a:prstGeom>
          <a:ln w="0">
            <a:noFill/>
          </a:ln>
        </p:spPr>
      </p:pic>
      <p:sp>
        <p:nvSpPr>
          <p:cNvPr id="71" name="TextBox 12"/>
          <p:cNvSpPr/>
          <p:nvPr/>
        </p:nvSpPr>
        <p:spPr>
          <a:xfrm>
            <a:off x="5316120" y="3201840"/>
            <a:ext cx="7436520" cy="990360"/>
          </a:xfrm>
          <a:prstGeom prst="rect">
            <a:avLst/>
          </a:prstGeom>
          <a:noFill/>
          <a:ln w="0">
            <a:noFill/>
          </a:ln>
        </p:spPr>
        <p:style>
          <a:lnRef idx="0"/>
          <a:fillRef idx="0"/>
          <a:effectRef idx="0"/>
          <a:fontRef idx="minor"/>
        </p:style>
        <p:txBody>
          <a:bodyPr lIns="0" rIns="0" tIns="0" bIns="0" anchor="t">
            <a:spAutoFit/>
          </a:bodyPr>
          <a:p>
            <a:pPr>
              <a:lnSpc>
                <a:spcPts val="3900"/>
              </a:lnSpc>
            </a:pPr>
            <a:r>
              <a:rPr b="0" lang="en-US" sz="3000" spc="-1" strike="noStrike">
                <a:solidFill>
                  <a:srgbClr val="3d3d3d"/>
                </a:solidFill>
                <a:latin typeface="Muli Regular"/>
              </a:rPr>
              <a:t>User interacts with User interface to upload image</a:t>
            </a:r>
            <a:endParaRPr b="0" lang="en-IN" sz="3000" spc="-1" strike="noStrike">
              <a:latin typeface="Arial"/>
            </a:endParaRPr>
          </a:p>
        </p:txBody>
      </p:sp>
      <p:sp>
        <p:nvSpPr>
          <p:cNvPr id="72" name="TextBox 13"/>
          <p:cNvSpPr/>
          <p:nvPr/>
        </p:nvSpPr>
        <p:spPr>
          <a:xfrm>
            <a:off x="1552680" y="826560"/>
            <a:ext cx="6220800" cy="990360"/>
          </a:xfrm>
          <a:prstGeom prst="rect">
            <a:avLst/>
          </a:prstGeom>
          <a:noFill/>
          <a:ln w="0">
            <a:noFill/>
          </a:ln>
        </p:spPr>
        <p:style>
          <a:lnRef idx="0"/>
          <a:fillRef idx="0"/>
          <a:effectRef idx="0"/>
          <a:fontRef idx="minor"/>
        </p:style>
        <p:txBody>
          <a:bodyPr lIns="0" rIns="0" tIns="0" bIns="0" anchor="t">
            <a:spAutoFit/>
          </a:bodyPr>
          <a:p>
            <a:pPr algn="ctr">
              <a:lnSpc>
                <a:spcPts val="7801"/>
              </a:lnSpc>
            </a:pPr>
            <a:r>
              <a:rPr b="0" lang="en-US" sz="6500" spc="-1" strike="noStrike">
                <a:solidFill>
                  <a:srgbClr val="3d3d3d"/>
                </a:solidFill>
                <a:latin typeface="Arial"/>
              </a:rPr>
              <a:t>Methodology</a:t>
            </a:r>
            <a:endParaRPr b="0" lang="en-IN" sz="6500" spc="-1" strike="noStrike">
              <a:latin typeface="Arial"/>
            </a:endParaRPr>
          </a:p>
        </p:txBody>
      </p:sp>
      <p:sp>
        <p:nvSpPr>
          <p:cNvPr id="73" name="TextBox 14"/>
          <p:cNvSpPr/>
          <p:nvPr/>
        </p:nvSpPr>
        <p:spPr>
          <a:xfrm>
            <a:off x="5316120" y="5114880"/>
            <a:ext cx="7436520" cy="990360"/>
          </a:xfrm>
          <a:prstGeom prst="rect">
            <a:avLst/>
          </a:prstGeom>
          <a:noFill/>
          <a:ln w="0">
            <a:noFill/>
          </a:ln>
        </p:spPr>
        <p:style>
          <a:lnRef idx="0"/>
          <a:fillRef idx="0"/>
          <a:effectRef idx="0"/>
          <a:fontRef idx="minor"/>
        </p:style>
        <p:txBody>
          <a:bodyPr lIns="0" rIns="0" tIns="0" bIns="0" anchor="t">
            <a:spAutoFit/>
          </a:bodyPr>
          <a:p>
            <a:pPr>
              <a:lnSpc>
                <a:spcPts val="3900"/>
              </a:lnSpc>
            </a:pPr>
            <a:r>
              <a:rPr b="0" lang="en-US" sz="3000" spc="-1" strike="noStrike">
                <a:solidFill>
                  <a:srgbClr val="3d3d3d"/>
                </a:solidFill>
                <a:latin typeface="Muli Regular"/>
              </a:rPr>
              <a:t>Uploaded image is analyzed by the model which is integrated</a:t>
            </a:r>
            <a:endParaRPr b="0" lang="en-IN" sz="3000" spc="-1" strike="noStrike">
              <a:latin typeface="Arial"/>
            </a:endParaRPr>
          </a:p>
        </p:txBody>
      </p:sp>
      <p:sp>
        <p:nvSpPr>
          <p:cNvPr id="74" name="TextBox 15"/>
          <p:cNvSpPr/>
          <p:nvPr/>
        </p:nvSpPr>
        <p:spPr>
          <a:xfrm>
            <a:off x="5425560" y="7319520"/>
            <a:ext cx="7436520" cy="1485720"/>
          </a:xfrm>
          <a:prstGeom prst="rect">
            <a:avLst/>
          </a:prstGeom>
          <a:noFill/>
          <a:ln w="0">
            <a:noFill/>
          </a:ln>
        </p:spPr>
        <p:style>
          <a:lnRef idx="0"/>
          <a:fillRef idx="0"/>
          <a:effectRef idx="0"/>
          <a:fontRef idx="minor"/>
        </p:style>
        <p:txBody>
          <a:bodyPr lIns="0" rIns="0" tIns="0" bIns="0" anchor="t">
            <a:spAutoFit/>
          </a:bodyPr>
          <a:p>
            <a:pPr>
              <a:lnSpc>
                <a:spcPts val="3900"/>
              </a:lnSpc>
            </a:pPr>
            <a:r>
              <a:rPr b="0" lang="en-US" sz="3000" spc="-1" strike="noStrike">
                <a:solidFill>
                  <a:srgbClr val="3d3d3d"/>
                </a:solidFill>
                <a:latin typeface="Muli Regular"/>
              </a:rPr>
              <a:t>Once model analyses the uploaded image, the prediction is showcased on the UI</a:t>
            </a:r>
            <a:endParaRPr b="0" lang="en-IN" sz="3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6be"/>
        </a:solidFill>
      </p:bgPr>
    </p:bg>
    <p:spTree>
      <p:nvGrpSpPr>
        <p:cNvPr id="1" name=""/>
        <p:cNvGrpSpPr/>
        <p:nvPr/>
      </p:nvGrpSpPr>
      <p:grpSpPr>
        <a:xfrm>
          <a:off x="0" y="0"/>
          <a:ext cx="0" cy="0"/>
          <a:chOff x="0" y="0"/>
          <a:chExt cx="0" cy="0"/>
        </a:xfrm>
      </p:grpSpPr>
      <p:sp>
        <p:nvSpPr>
          <p:cNvPr id="75" name="AutoShape 2"/>
          <p:cNvSpPr/>
          <p:nvPr/>
        </p:nvSpPr>
        <p:spPr>
          <a:xfrm>
            <a:off x="16047360" y="0"/>
            <a:ext cx="2240280" cy="10286640"/>
          </a:xfrm>
          <a:prstGeom prst="rect">
            <a:avLst/>
          </a:prstGeom>
          <a:solidFill>
            <a:srgbClr val="fff2a1"/>
          </a:solidFill>
          <a:ln w="0">
            <a:noFill/>
          </a:ln>
        </p:spPr>
        <p:style>
          <a:lnRef idx="0"/>
          <a:fillRef idx="0"/>
          <a:effectRef idx="0"/>
          <a:fontRef idx="minor"/>
        </p:style>
      </p:sp>
      <p:pic>
        <p:nvPicPr>
          <p:cNvPr id="76" name="Picture 3" descr=""/>
          <p:cNvPicPr/>
          <p:nvPr/>
        </p:nvPicPr>
        <p:blipFill>
          <a:blip r:embed="rId1"/>
          <a:srcRect l="69170" t="2160" r="13450" b="0"/>
          <a:stretch/>
        </p:blipFill>
        <p:spPr>
          <a:xfrm>
            <a:off x="15049080" y="0"/>
            <a:ext cx="3238560" cy="10286640"/>
          </a:xfrm>
          <a:prstGeom prst="rect">
            <a:avLst/>
          </a:prstGeom>
          <a:ln w="0">
            <a:noFill/>
          </a:ln>
        </p:spPr>
      </p:pic>
      <p:sp>
        <p:nvSpPr>
          <p:cNvPr id="77" name="TextBox 4"/>
          <p:cNvSpPr/>
          <p:nvPr/>
        </p:nvSpPr>
        <p:spPr>
          <a:xfrm>
            <a:off x="1028880" y="479520"/>
            <a:ext cx="14019840" cy="1072800"/>
          </a:xfrm>
          <a:prstGeom prst="rect">
            <a:avLst/>
          </a:prstGeom>
          <a:noFill/>
          <a:ln w="0">
            <a:noFill/>
          </a:ln>
        </p:spPr>
        <p:style>
          <a:lnRef idx="0"/>
          <a:fillRef idx="0"/>
          <a:effectRef idx="0"/>
          <a:fontRef idx="minor"/>
        </p:style>
        <p:txBody>
          <a:bodyPr lIns="0" rIns="0" tIns="0" bIns="0" anchor="t">
            <a:spAutoFit/>
          </a:bodyPr>
          <a:p>
            <a:pPr>
              <a:lnSpc>
                <a:spcPts val="8450"/>
              </a:lnSpc>
            </a:pPr>
            <a:r>
              <a:rPr b="0" lang="en-US" sz="6500" spc="-1" strike="noStrike">
                <a:solidFill>
                  <a:srgbClr val="3d3d3d"/>
                </a:solidFill>
                <a:latin typeface="Arial"/>
              </a:rPr>
              <a:t>Work done to make the model</a:t>
            </a:r>
            <a:endParaRPr b="0" lang="en-IN" sz="6500" spc="-1" strike="noStrike">
              <a:latin typeface="Arial"/>
            </a:endParaRPr>
          </a:p>
        </p:txBody>
      </p:sp>
      <p:sp>
        <p:nvSpPr>
          <p:cNvPr id="78" name="TextBox 5"/>
          <p:cNvSpPr/>
          <p:nvPr/>
        </p:nvSpPr>
        <p:spPr>
          <a:xfrm>
            <a:off x="1028880" y="2347920"/>
            <a:ext cx="13741920" cy="6601320"/>
          </a:xfrm>
          <a:prstGeom prst="rect">
            <a:avLst/>
          </a:prstGeom>
          <a:noFill/>
          <a:ln w="0">
            <a:noFill/>
          </a:ln>
        </p:spPr>
        <p:style>
          <a:lnRef idx="0"/>
          <a:fillRef idx="0"/>
          <a:effectRef idx="0"/>
          <a:fontRef idx="minor"/>
        </p:style>
        <p:txBody>
          <a:bodyPr lIns="0" rIns="0" tIns="0" bIns="0" anchor="t">
            <a:spAutoFit/>
          </a:bodyPr>
          <a:p>
            <a:pPr>
              <a:lnSpc>
                <a:spcPts val="4028"/>
              </a:lnSpc>
            </a:pPr>
            <a:r>
              <a:rPr b="0" lang="en-US" sz="3100" spc="-1" strike="noStrike">
                <a:solidFill>
                  <a:srgbClr val="3d3d3d"/>
                </a:solidFill>
                <a:latin typeface="Arial"/>
              </a:rPr>
              <a:t>Data Collection: </a:t>
            </a:r>
            <a:endParaRPr b="0" lang="en-IN" sz="3100" spc="-1" strike="noStrike">
              <a:latin typeface="Arial"/>
            </a:endParaRPr>
          </a:p>
          <a:p>
            <a:pPr>
              <a:lnSpc>
                <a:spcPts val="4028"/>
              </a:lnSpc>
            </a:pPr>
            <a:r>
              <a:rPr b="0" lang="en-US" sz="3100" spc="-1" strike="noStrike">
                <a:solidFill>
                  <a:srgbClr val="3d3d3d"/>
                </a:solidFill>
                <a:latin typeface="Arial"/>
              </a:rPr>
              <a:t>We collected the given dataset from Project Workspace. </a:t>
            </a:r>
            <a:endParaRPr b="0" lang="en-IN" sz="3100" spc="-1" strike="noStrike">
              <a:latin typeface="Arial"/>
            </a:endParaRPr>
          </a:p>
          <a:p>
            <a:pPr>
              <a:lnSpc>
                <a:spcPts val="3900"/>
              </a:lnSpc>
            </a:pPr>
            <a:endParaRPr b="0" lang="en-IN" sz="3100" spc="-1" strike="noStrike">
              <a:latin typeface="Arial"/>
            </a:endParaRPr>
          </a:p>
          <a:p>
            <a:pPr>
              <a:lnSpc>
                <a:spcPts val="4028"/>
              </a:lnSpc>
            </a:pPr>
            <a:r>
              <a:rPr b="0" lang="en-US" sz="3100" spc="-1" strike="noStrike">
                <a:solidFill>
                  <a:srgbClr val="3d3d3d"/>
                </a:solidFill>
                <a:latin typeface="Arial"/>
              </a:rPr>
              <a:t>Data Preprocessing: </a:t>
            </a:r>
            <a:endParaRPr b="0" lang="en-IN" sz="3100" spc="-1" strike="noStrike">
              <a:latin typeface="Arial"/>
            </a:endParaRPr>
          </a:p>
          <a:p>
            <a:pPr>
              <a:lnSpc>
                <a:spcPts val="4028"/>
              </a:lnSpc>
            </a:pPr>
            <a:r>
              <a:rPr b="0" lang="en-US" sz="3100" spc="-1" strike="noStrike">
                <a:solidFill>
                  <a:srgbClr val="3d3d3d"/>
                </a:solidFill>
                <a:latin typeface="Arial"/>
              </a:rPr>
              <a:t>It was done by using the ImageDataGenerator library.</a:t>
            </a:r>
            <a:endParaRPr b="0" lang="en-IN" sz="3100" spc="-1" strike="noStrike">
              <a:latin typeface="Arial"/>
            </a:endParaRPr>
          </a:p>
          <a:p>
            <a:pPr>
              <a:lnSpc>
                <a:spcPts val="3900"/>
              </a:lnSpc>
            </a:pPr>
            <a:endParaRPr b="0" lang="en-IN" sz="3100" spc="-1" strike="noStrike">
              <a:latin typeface="Arial"/>
            </a:endParaRPr>
          </a:p>
          <a:p>
            <a:pPr>
              <a:lnSpc>
                <a:spcPts val="4028"/>
              </a:lnSpc>
            </a:pPr>
            <a:r>
              <a:rPr b="0" lang="en-US" sz="3100" spc="-1" strike="noStrike">
                <a:solidFill>
                  <a:srgbClr val="3d3d3d"/>
                </a:solidFill>
                <a:latin typeface="Arial"/>
              </a:rPr>
              <a:t>Model Building:</a:t>
            </a:r>
            <a:endParaRPr b="0" lang="en-IN" sz="3100" spc="-1" strike="noStrike">
              <a:latin typeface="Arial"/>
            </a:endParaRPr>
          </a:p>
          <a:p>
            <a:pPr>
              <a:lnSpc>
                <a:spcPts val="4028"/>
              </a:lnSpc>
            </a:pPr>
            <a:r>
              <a:rPr b="0" lang="en-US" sz="3100" spc="-1" strike="noStrike">
                <a:solidFill>
                  <a:srgbClr val="3d3d3d"/>
                </a:solidFill>
                <a:latin typeface="Arial"/>
              </a:rPr>
              <a:t>We built the model using required libraries and worked on the accuracy to give correct predictions.</a:t>
            </a:r>
            <a:endParaRPr b="0" lang="en-IN" sz="3100" spc="-1" strike="noStrike">
              <a:latin typeface="Arial"/>
            </a:endParaRPr>
          </a:p>
          <a:p>
            <a:pPr>
              <a:lnSpc>
                <a:spcPts val="3900"/>
              </a:lnSpc>
            </a:pPr>
            <a:endParaRPr b="0" lang="en-IN" sz="3100" spc="-1" strike="noStrike">
              <a:latin typeface="Arial"/>
            </a:endParaRPr>
          </a:p>
          <a:p>
            <a:pPr>
              <a:lnSpc>
                <a:spcPts val="4028"/>
              </a:lnSpc>
            </a:pPr>
            <a:r>
              <a:rPr b="0" lang="en-US" sz="3100" spc="-1" strike="noStrike">
                <a:solidFill>
                  <a:srgbClr val="3d3d3d"/>
                </a:solidFill>
                <a:latin typeface="Arial"/>
              </a:rPr>
              <a:t>Application Building: </a:t>
            </a:r>
            <a:endParaRPr b="0" lang="en-IN" sz="3100" spc="-1" strike="noStrike">
              <a:latin typeface="Arial"/>
            </a:endParaRPr>
          </a:p>
          <a:p>
            <a:pPr>
              <a:lnSpc>
                <a:spcPts val="4028"/>
              </a:lnSpc>
            </a:pPr>
            <a:r>
              <a:rPr b="0" lang="en-US" sz="3100" spc="-1" strike="noStrike">
                <a:solidFill>
                  <a:srgbClr val="3d3d3d"/>
                </a:solidFill>
                <a:latin typeface="Arial"/>
              </a:rPr>
              <a:t> </a:t>
            </a:r>
            <a:r>
              <a:rPr b="0" lang="en-US" sz="3100" spc="-1" strike="noStrike">
                <a:solidFill>
                  <a:srgbClr val="3d3d3d"/>
                </a:solidFill>
                <a:latin typeface="Arial"/>
              </a:rPr>
              <a:t>We built the application using HTML, CSS and Javascript. Flask was used as the server to launch the application. </a:t>
            </a:r>
            <a:endParaRPr b="0" lang="en-IN" sz="31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6be"/>
        </a:solidFill>
      </p:bgPr>
    </p:bg>
    <p:spTree>
      <p:nvGrpSpPr>
        <p:cNvPr id="1" name=""/>
        <p:cNvGrpSpPr/>
        <p:nvPr/>
      </p:nvGrpSpPr>
      <p:grpSpPr>
        <a:xfrm>
          <a:off x="0" y="0"/>
          <a:ext cx="0" cy="0"/>
          <a:chOff x="0" y="0"/>
          <a:chExt cx="0" cy="0"/>
        </a:xfrm>
      </p:grpSpPr>
      <p:sp>
        <p:nvSpPr>
          <p:cNvPr id="79" name="AutoShape 2"/>
          <p:cNvSpPr/>
          <p:nvPr/>
        </p:nvSpPr>
        <p:spPr>
          <a:xfrm>
            <a:off x="16047360" y="0"/>
            <a:ext cx="2240280" cy="10286640"/>
          </a:xfrm>
          <a:prstGeom prst="rect">
            <a:avLst/>
          </a:prstGeom>
          <a:solidFill>
            <a:srgbClr val="fff2a1"/>
          </a:solidFill>
          <a:ln w="0">
            <a:noFill/>
          </a:ln>
        </p:spPr>
        <p:style>
          <a:lnRef idx="0"/>
          <a:fillRef idx="0"/>
          <a:effectRef idx="0"/>
          <a:fontRef idx="minor"/>
        </p:style>
      </p:sp>
      <p:pic>
        <p:nvPicPr>
          <p:cNvPr id="80" name="Picture 3" descr=""/>
          <p:cNvPicPr/>
          <p:nvPr/>
        </p:nvPicPr>
        <p:blipFill>
          <a:blip r:embed="rId1"/>
          <a:srcRect l="69170" t="2160" r="13450" b="0"/>
          <a:stretch/>
        </p:blipFill>
        <p:spPr>
          <a:xfrm>
            <a:off x="15049080" y="0"/>
            <a:ext cx="3238560" cy="10286640"/>
          </a:xfrm>
          <a:prstGeom prst="rect">
            <a:avLst/>
          </a:prstGeom>
          <a:ln w="0">
            <a:noFill/>
          </a:ln>
        </p:spPr>
      </p:pic>
      <p:pic>
        <p:nvPicPr>
          <p:cNvPr id="81" name="Picture 4" descr=""/>
          <p:cNvPicPr/>
          <p:nvPr/>
        </p:nvPicPr>
        <p:blipFill>
          <a:blip r:embed="rId2"/>
          <a:srcRect l="0" t="7694" r="2786" b="5923"/>
          <a:stretch/>
        </p:blipFill>
        <p:spPr>
          <a:xfrm>
            <a:off x="1028880" y="2464200"/>
            <a:ext cx="12617280" cy="6303240"/>
          </a:xfrm>
          <a:prstGeom prst="rect">
            <a:avLst/>
          </a:prstGeom>
          <a:ln w="0">
            <a:noFill/>
          </a:ln>
        </p:spPr>
      </p:pic>
      <p:sp>
        <p:nvSpPr>
          <p:cNvPr id="82" name="TextBox 5"/>
          <p:cNvSpPr/>
          <p:nvPr/>
        </p:nvSpPr>
        <p:spPr>
          <a:xfrm>
            <a:off x="1028880" y="479520"/>
            <a:ext cx="14019840" cy="1072800"/>
          </a:xfrm>
          <a:prstGeom prst="rect">
            <a:avLst/>
          </a:prstGeom>
          <a:noFill/>
          <a:ln w="0">
            <a:noFill/>
          </a:ln>
        </p:spPr>
        <p:style>
          <a:lnRef idx="0"/>
          <a:fillRef idx="0"/>
          <a:effectRef idx="0"/>
          <a:fontRef idx="minor"/>
        </p:style>
        <p:txBody>
          <a:bodyPr lIns="0" rIns="0" tIns="0" bIns="0" anchor="t">
            <a:spAutoFit/>
          </a:bodyPr>
          <a:p>
            <a:pPr>
              <a:lnSpc>
                <a:spcPts val="8450"/>
              </a:lnSpc>
            </a:pPr>
            <a:r>
              <a:rPr b="0" lang="en-US" sz="6500" spc="-1" strike="noStrike">
                <a:solidFill>
                  <a:srgbClr val="3d3d3d"/>
                </a:solidFill>
                <a:latin typeface="Arial"/>
              </a:rPr>
              <a:t>Output and Web representation</a:t>
            </a:r>
            <a:endParaRPr b="0" lang="en-IN" sz="65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9"/>
        </a:solidFill>
      </p:bgPr>
    </p:bg>
    <p:spTree>
      <p:nvGrpSpPr>
        <p:cNvPr id="1" name=""/>
        <p:cNvGrpSpPr/>
        <p:nvPr/>
      </p:nvGrpSpPr>
      <p:grpSpPr>
        <a:xfrm>
          <a:off x="0" y="0"/>
          <a:ext cx="0" cy="0"/>
          <a:chOff x="0" y="0"/>
          <a:chExt cx="0" cy="0"/>
        </a:xfrm>
      </p:grpSpPr>
      <p:sp>
        <p:nvSpPr>
          <p:cNvPr id="83" name="AutoShape 2"/>
          <p:cNvSpPr/>
          <p:nvPr/>
        </p:nvSpPr>
        <p:spPr>
          <a:xfrm>
            <a:off x="0" y="1719360"/>
            <a:ext cx="18287640" cy="8585280"/>
          </a:xfrm>
          <a:prstGeom prst="rect">
            <a:avLst/>
          </a:prstGeom>
          <a:solidFill>
            <a:srgbClr val="fff6be"/>
          </a:solidFill>
          <a:ln w="0">
            <a:noFill/>
          </a:ln>
        </p:spPr>
        <p:style>
          <a:lnRef idx="0"/>
          <a:fillRef idx="0"/>
          <a:effectRef idx="0"/>
          <a:fontRef idx="minor"/>
        </p:style>
      </p:sp>
      <p:pic>
        <p:nvPicPr>
          <p:cNvPr id="84" name="Picture 3" descr=""/>
          <p:cNvPicPr/>
          <p:nvPr/>
        </p:nvPicPr>
        <p:blipFill>
          <a:blip r:embed="rId1"/>
          <a:srcRect l="0" t="6055" r="0" b="40618"/>
          <a:stretch/>
        </p:blipFill>
        <p:spPr>
          <a:xfrm>
            <a:off x="9630720" y="0"/>
            <a:ext cx="4230720" cy="1719000"/>
          </a:xfrm>
          <a:prstGeom prst="rect">
            <a:avLst/>
          </a:prstGeom>
          <a:ln w="0">
            <a:noFill/>
          </a:ln>
        </p:spPr>
      </p:pic>
      <p:pic>
        <p:nvPicPr>
          <p:cNvPr id="85" name="Picture 4" descr=""/>
          <p:cNvPicPr/>
          <p:nvPr/>
        </p:nvPicPr>
        <p:blipFill>
          <a:blip r:embed="rId2"/>
          <a:srcRect l="0" t="1884" r="0" b="40811"/>
          <a:stretch/>
        </p:blipFill>
        <p:spPr>
          <a:xfrm>
            <a:off x="13779000" y="0"/>
            <a:ext cx="4508640" cy="1719000"/>
          </a:xfrm>
          <a:prstGeom prst="rect">
            <a:avLst/>
          </a:prstGeom>
          <a:ln w="0">
            <a:noFill/>
          </a:ln>
        </p:spPr>
      </p:pic>
      <p:sp>
        <p:nvSpPr>
          <p:cNvPr id="86" name="TextBox 5"/>
          <p:cNvSpPr/>
          <p:nvPr/>
        </p:nvSpPr>
        <p:spPr>
          <a:xfrm>
            <a:off x="1028880" y="2958840"/>
            <a:ext cx="12832560" cy="4622040"/>
          </a:xfrm>
          <a:prstGeom prst="rect">
            <a:avLst/>
          </a:prstGeom>
          <a:noFill/>
          <a:ln w="0">
            <a:noFill/>
          </a:ln>
        </p:spPr>
        <p:style>
          <a:lnRef idx="0"/>
          <a:fillRef idx="0"/>
          <a:effectRef idx="0"/>
          <a:fontRef idx="minor"/>
        </p:style>
        <p:txBody>
          <a:bodyPr lIns="0" rIns="0" tIns="0" bIns="0" anchor="t">
            <a:spAutoFit/>
          </a:bodyPr>
          <a:p>
            <a:pPr>
              <a:lnSpc>
                <a:spcPts val="4550"/>
              </a:lnSpc>
            </a:pPr>
            <a:r>
              <a:rPr b="0" lang="en-US" sz="3500" spc="-1" strike="noStrike">
                <a:solidFill>
                  <a:srgbClr val="3d3d3d"/>
                </a:solidFill>
                <a:latin typeface="Muli Regular"/>
              </a:rPr>
              <a:t>The project works sufficiently well in predicting the edibility of an image of a wild plant uploaded to it. The use of Convolutional neural networks greatly helps the use case as predicted. The website created is intuitive to use, simple to understand and fast in its response. It provides ample knowledge of the plant picture uploaded to it.</a:t>
            </a:r>
            <a:endParaRPr b="0" lang="en-IN" sz="3500" spc="-1" strike="noStrike">
              <a:latin typeface="Arial"/>
            </a:endParaRPr>
          </a:p>
          <a:p>
            <a:pPr>
              <a:lnSpc>
                <a:spcPts val="4550"/>
              </a:lnSpc>
            </a:pPr>
            <a:endParaRPr b="0" lang="en-IN" sz="3500" spc="-1" strike="noStrike">
              <a:latin typeface="Arial"/>
            </a:endParaRPr>
          </a:p>
        </p:txBody>
      </p:sp>
      <p:pic>
        <p:nvPicPr>
          <p:cNvPr id="87" name="Picture 6" descr=""/>
          <p:cNvPicPr/>
          <p:nvPr/>
        </p:nvPicPr>
        <p:blipFill>
          <a:blip r:embed="rId3"/>
          <a:srcRect l="0" t="1970" r="0" b="0"/>
          <a:stretch/>
        </p:blipFill>
        <p:spPr>
          <a:xfrm>
            <a:off x="13779000" y="3732840"/>
            <a:ext cx="4221720" cy="5525280"/>
          </a:xfrm>
          <a:prstGeom prst="rect">
            <a:avLst/>
          </a:prstGeom>
          <a:ln w="0">
            <a:noFill/>
          </a:ln>
        </p:spPr>
      </p:pic>
      <p:sp>
        <p:nvSpPr>
          <p:cNvPr id="88" name="TextBox 7"/>
          <p:cNvSpPr/>
          <p:nvPr/>
        </p:nvSpPr>
        <p:spPr>
          <a:xfrm>
            <a:off x="1028880" y="533520"/>
            <a:ext cx="4715280" cy="990360"/>
          </a:xfrm>
          <a:prstGeom prst="rect">
            <a:avLst/>
          </a:prstGeom>
          <a:noFill/>
          <a:ln w="0">
            <a:noFill/>
          </a:ln>
        </p:spPr>
        <p:style>
          <a:lnRef idx="0"/>
          <a:fillRef idx="0"/>
          <a:effectRef idx="0"/>
          <a:fontRef idx="minor"/>
        </p:style>
        <p:txBody>
          <a:bodyPr lIns="0" rIns="0" tIns="0" bIns="0" anchor="t">
            <a:spAutoFit/>
          </a:bodyPr>
          <a:p>
            <a:pPr>
              <a:lnSpc>
                <a:spcPts val="7801"/>
              </a:lnSpc>
            </a:pPr>
            <a:r>
              <a:rPr b="0" lang="en-US" sz="6500" spc="-1" strike="noStrike">
                <a:solidFill>
                  <a:srgbClr val="3d3d3d"/>
                </a:solidFill>
                <a:latin typeface="Arial"/>
              </a:rPr>
              <a:t>Conclusion</a:t>
            </a:r>
            <a:endParaRPr b="0" lang="en-IN" sz="6500" spc="-1" strike="noStrike">
              <a:latin typeface="Arial"/>
            </a:endParaRPr>
          </a:p>
        </p:txBody>
      </p:sp>
      <p:sp>
        <p:nvSpPr>
          <p:cNvPr id="89" name="TextBox 8"/>
          <p:cNvSpPr/>
          <p:nvPr/>
        </p:nvSpPr>
        <p:spPr>
          <a:xfrm>
            <a:off x="1028880" y="6914880"/>
            <a:ext cx="12832560" cy="3466440"/>
          </a:xfrm>
          <a:prstGeom prst="rect">
            <a:avLst/>
          </a:prstGeom>
          <a:noFill/>
          <a:ln w="0">
            <a:noFill/>
          </a:ln>
        </p:spPr>
        <p:style>
          <a:lnRef idx="0"/>
          <a:fillRef idx="0"/>
          <a:effectRef idx="0"/>
          <a:fontRef idx="minor"/>
        </p:style>
        <p:txBody>
          <a:bodyPr lIns="0" rIns="0" tIns="0" bIns="0" anchor="t">
            <a:spAutoFit/>
          </a:bodyPr>
          <a:p>
            <a:pPr>
              <a:lnSpc>
                <a:spcPts val="4550"/>
              </a:lnSpc>
            </a:pPr>
            <a:r>
              <a:rPr b="0" lang="en-US" sz="3500" spc="-1" strike="noStrike">
                <a:solidFill>
                  <a:srgbClr val="3d3d3d"/>
                </a:solidFill>
                <a:latin typeface="Muli Regular"/>
              </a:rPr>
              <a:t>The prediction and classification of wilds plants and their edibility is a powerful source to have for many use cases, for example, for adventurists to travel to remote areas with limited sources of food, for people living in villages where a staple source of food is wild plants.</a:t>
            </a:r>
            <a:endParaRPr b="0" lang="en-IN" sz="3500" spc="-1" strike="noStrike">
              <a:latin typeface="Arial"/>
            </a:endParaRPr>
          </a:p>
          <a:p>
            <a:pPr>
              <a:lnSpc>
                <a:spcPts val="4550"/>
              </a:lnSpc>
            </a:pPr>
            <a:endParaRPr b="0" lang="en-IN" sz="35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LibreOffice/7.2.4.1$Windows_X86_64 LibreOffice_project/27d75539669ac387bb498e35313b970b7fe9c4f9</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DAE3NmsNFUE</dc:identifier>
  <dc:language>en-IN</dc:language>
  <cp:lastModifiedBy/>
  <dcterms:modified xsi:type="dcterms:W3CDTF">2022-02-02T20:58:45Z</dcterms:modified>
  <cp:revision>4</cp:revision>
  <dc:subject/>
  <dc:title>Wild Plants Edibility Prediction Using IBM Watson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